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2"/>
  </p:notesMasterIdLst>
  <p:handoutMasterIdLst>
    <p:handoutMasterId r:id="rId33"/>
  </p:handoutMasterIdLst>
  <p:sldIdLst>
    <p:sldId id="279" r:id="rId5"/>
    <p:sldId id="280" r:id="rId6"/>
    <p:sldId id="258" r:id="rId7"/>
    <p:sldId id="300" r:id="rId8"/>
    <p:sldId id="257" r:id="rId9"/>
    <p:sldId id="259" r:id="rId10"/>
    <p:sldId id="303" r:id="rId11"/>
    <p:sldId id="304" r:id="rId12"/>
    <p:sldId id="305" r:id="rId13"/>
    <p:sldId id="306" r:id="rId14"/>
    <p:sldId id="307" r:id="rId15"/>
    <p:sldId id="308" r:id="rId16"/>
    <p:sldId id="310" r:id="rId17"/>
    <p:sldId id="311" r:id="rId18"/>
    <p:sldId id="278" r:id="rId19"/>
    <p:sldId id="309" r:id="rId20"/>
    <p:sldId id="276" r:id="rId21"/>
    <p:sldId id="260" r:id="rId22"/>
    <p:sldId id="281" r:id="rId23"/>
    <p:sldId id="266" r:id="rId24"/>
    <p:sldId id="313" r:id="rId25"/>
    <p:sldId id="289" r:id="rId26"/>
    <p:sldId id="283" r:id="rId27"/>
    <p:sldId id="312" r:id="rId28"/>
    <p:sldId id="265" r:id="rId29"/>
    <p:sldId id="287" r:id="rId30"/>
    <p:sldId id="274" r:id="rId31"/>
  </p:sldIdLst>
  <p:sldSz cx="9144000" cy="6858000" type="screen4x3"/>
  <p:notesSz cx="6954838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95423" autoAdjust="0"/>
  </p:normalViewPr>
  <p:slideViewPr>
    <p:cSldViewPr>
      <p:cViewPr varScale="1">
        <p:scale>
          <a:sx n="73" d="100"/>
          <a:sy n="73" d="100"/>
        </p:scale>
        <p:origin x="-4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3764" cy="465773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7" y="1"/>
            <a:ext cx="3013764" cy="465773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fld id="{CEBD2BEF-7B38-4A97-8364-A01916663A6C}" type="datetime1">
              <a:rPr lang="en-US" smtClean="0"/>
              <a:t>8/19/2014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1739"/>
            <a:ext cx="3013764" cy="465773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7" y="8841739"/>
            <a:ext cx="3013764" cy="465773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117B257-D177-4780-9A28-52038B4536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2602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3764" cy="465773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7" y="1"/>
            <a:ext cx="3013764" cy="465773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fld id="{F3BAA04D-8EEF-4C45-AD1B-7D312CC8AFEF}" type="datetime1">
              <a:rPr lang="en-US" smtClean="0"/>
              <a:t>8/19/2014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6138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66" tIns="45583" rIns="91166" bIns="4558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2462"/>
            <a:ext cx="5563870" cy="4188778"/>
          </a:xfrm>
          <a:prstGeom prst="rect">
            <a:avLst/>
          </a:prstGeom>
        </p:spPr>
        <p:txBody>
          <a:bodyPr vert="horz" lIns="91166" tIns="45583" rIns="91166" bIns="4558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1739"/>
            <a:ext cx="3013764" cy="465773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7" y="8841739"/>
            <a:ext cx="3013764" cy="465773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B7B2C39-F9DE-47D9-9980-8E9D3780C3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4431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3998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4602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3232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5353749"/>
            <a:ext cx="4495800" cy="1069975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6096000"/>
            <a:ext cx="4114800" cy="589851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DB103-9841-43AA-AF39-0FF89C14770C}" type="datetime1">
              <a:rPr lang="en-US" smtClean="0"/>
              <a:t>8/19/2014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B517E-3F46-47A2-98F5-6A2067B205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9387C-529C-4730-8FFA-7A37C9A3C98D}" type="datetime1">
              <a:rPr lang="en-US" smtClean="0"/>
              <a:t>8/19/2014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B4EE4-30F7-4F60-B802-3B633B65DF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68EB8-DA52-4772-9E55-64FDE39831B6}" type="datetime1">
              <a:rPr lang="en-US" smtClean="0"/>
              <a:t>8/19/2014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40B5-568D-45C3-AC4A-BE0739E5A91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92EBB-F814-4907-99BC-CC0DBD7A0673}" type="datetime1">
              <a:rPr lang="en-US" smtClean="0"/>
              <a:t>8/19/2014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2F040-3028-4E13-B006-F0052EC67C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4B989-C0B1-4C20-BBE9-F9442FAFC7AB}" type="datetime1">
              <a:rPr lang="en-US" smtClean="0"/>
              <a:t>8/19/2014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D9F91-6077-41E3-9C2E-C241F10E372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C0910-718F-4F0F-AC18-4D4D86F5898A}" type="datetime1">
              <a:rPr lang="en-US" smtClean="0"/>
              <a:t>8/19/2014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E9EE9-E63F-413E-8784-B2CE3F3F5D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4BD8F-C751-4691-971F-3713E91DF3B9}" type="datetime1">
              <a:rPr lang="en-US" smtClean="0"/>
              <a:t>8/19/2014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C6B52-B04F-4DDE-AED4-4E2D94DA455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CCBAA-168F-4233-8377-6E4C93946E7C}" type="datetime1">
              <a:rPr lang="en-US" smtClean="0"/>
              <a:t>8/19/2014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808FF-741B-4DA5-BCBD-8B4631D69ED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A6D3C-9A9E-4CAE-943D-B366E851FF1E}" type="datetime1">
              <a:rPr lang="en-US" smtClean="0"/>
              <a:t>8/19/2014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1476C-C3D8-463C-9678-2E989EDE41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CD7F6-9740-4BE4-B2E5-AC2F7B357E0E}" type="datetime1">
              <a:rPr lang="en-US" smtClean="0"/>
              <a:t>8/19/2014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84D78-1D2E-4D96-9C91-0D93274008F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A5D4F-7C0D-47B2-B355-4875F9D1BB25}" type="datetime1">
              <a:rPr lang="en-US" smtClean="0"/>
              <a:t>8/19/2014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C780B-57E0-4448-B4C1-52F158C0B3D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295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38400"/>
            <a:ext cx="822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87ABF1-FBAE-4550-9D3E-567E1E0D73BB}" type="datetime1">
              <a:rPr lang="en-US" smtClean="0"/>
              <a:t>8/19/2014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944CE7-8F1A-41C1-8EE7-792034E422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ba.gov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hyperlink" Target="http://www.sba.gov/os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457200" y="4038600"/>
            <a:ext cx="8153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U.S. Small Business Administration</a:t>
            </a:r>
          </a:p>
          <a:p>
            <a:pPr algn="ctr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Surety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Bond Guarantee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Program</a:t>
            </a:r>
          </a:p>
          <a:p>
            <a:pPr algn="ctr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for Small Businesses</a:t>
            </a:r>
            <a:endParaRPr lang="en-US" sz="3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/>
            <a:endParaRPr lang="en-US" sz="1000" dirty="0" smtClean="0"/>
          </a:p>
          <a:p>
            <a:pPr algn="ctr"/>
            <a:endParaRPr lang="en-US" sz="1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872" y="2816352"/>
            <a:ext cx="2810256" cy="12252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838200"/>
          </a:xfrm>
        </p:spPr>
        <p:txBody>
          <a:bodyPr/>
          <a:lstStyle/>
          <a:p>
            <a:r>
              <a:rPr lang="en-US" sz="2800" u="sng" dirty="0" smtClean="0"/>
              <a:t>What is Working Capital?</a:t>
            </a:r>
            <a:endParaRPr lang="en-US" sz="2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4038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Measures business’s </a:t>
            </a:r>
            <a:r>
              <a:rPr lang="en-US" dirty="0"/>
              <a:t>ability to meet current and future </a:t>
            </a:r>
            <a:r>
              <a:rPr lang="en-US" dirty="0" smtClean="0"/>
              <a:t>financial obligations 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Adequate working capital is essential to obtaining bonding</a:t>
            </a: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Working Capital </a:t>
            </a:r>
            <a:r>
              <a:rPr lang="en-US" dirty="0"/>
              <a:t>is calculated from </a:t>
            </a:r>
            <a:r>
              <a:rPr lang="en-US" dirty="0" smtClean="0"/>
              <a:t>the </a:t>
            </a:r>
            <a:r>
              <a:rPr lang="en-US" dirty="0"/>
              <a:t>balance sheet:</a:t>
            </a:r>
          </a:p>
          <a:p>
            <a:pPr lvl="2" fontAlgn="auto">
              <a:spcAft>
                <a:spcPts val="0"/>
              </a:spcAft>
              <a:buNone/>
              <a:defRPr/>
            </a:pPr>
            <a:r>
              <a:rPr lang="en-US" dirty="0" smtClean="0"/>
              <a:t>Cash </a:t>
            </a:r>
            <a:r>
              <a:rPr lang="en-US" dirty="0"/>
              <a:t>+ </a:t>
            </a:r>
            <a:r>
              <a:rPr lang="en-US" dirty="0" smtClean="0"/>
              <a:t>Accounts Receivable </a:t>
            </a:r>
            <a:r>
              <a:rPr lang="en-US" dirty="0"/>
              <a:t>+ </a:t>
            </a:r>
            <a:r>
              <a:rPr lang="en-US" dirty="0" smtClean="0"/>
              <a:t>½ of Inventory</a:t>
            </a:r>
          </a:p>
          <a:p>
            <a:pPr lvl="2" fontAlgn="auto">
              <a:spcAft>
                <a:spcPts val="0"/>
              </a:spcAft>
              <a:buNone/>
              <a:defRPr/>
            </a:pPr>
            <a:r>
              <a:rPr lang="en-US" u="sng" dirty="0" smtClean="0"/>
              <a:t>- Current Liabilities</a:t>
            </a:r>
            <a:endParaRPr lang="en-US" u="sng" dirty="0"/>
          </a:p>
          <a:p>
            <a:pPr lvl="2" fontAlgn="auto">
              <a:spcAft>
                <a:spcPts val="0"/>
              </a:spcAft>
              <a:buNone/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= Allowed Working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Capital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343400"/>
            <a:ext cx="1676400" cy="1684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14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762000"/>
          </a:xfrm>
        </p:spPr>
        <p:txBody>
          <a:bodyPr/>
          <a:lstStyle/>
          <a:p>
            <a:r>
              <a:rPr lang="en-US" sz="2800" u="sng" dirty="0" smtClean="0"/>
              <a:t>Bank Support</a:t>
            </a:r>
            <a:endParaRPr lang="en-US" sz="2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4114800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/>
              <a:t>A good banking relationship </a:t>
            </a:r>
            <a:r>
              <a:rPr lang="en-US" dirty="0"/>
              <a:t>is </a:t>
            </a:r>
            <a:r>
              <a:rPr lang="en-US" dirty="0" smtClean="0"/>
              <a:t>important to obtaining bonding.   </a:t>
            </a:r>
            <a:endParaRPr lang="en-US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/>
              <a:t>      </a:t>
            </a:r>
            <a:r>
              <a:rPr lang="en-US" dirty="0" smtClean="0"/>
              <a:t>     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Bond producer </a:t>
            </a:r>
            <a:r>
              <a:rPr lang="en-US" dirty="0"/>
              <a:t>will request information on:</a:t>
            </a:r>
          </a:p>
          <a:p>
            <a:pPr lvl="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Accounts</a:t>
            </a:r>
            <a:endParaRPr lang="en-US" dirty="0"/>
          </a:p>
          <a:p>
            <a:pPr lvl="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Cash </a:t>
            </a:r>
            <a:r>
              <a:rPr lang="en-US" dirty="0" smtClean="0"/>
              <a:t>Balances</a:t>
            </a:r>
            <a:endParaRPr lang="en-US" dirty="0"/>
          </a:p>
          <a:p>
            <a:pPr lvl="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Bank Line </a:t>
            </a:r>
            <a:r>
              <a:rPr lang="en-US" dirty="0"/>
              <a:t>of Credit </a:t>
            </a:r>
            <a:r>
              <a:rPr lang="en-US" dirty="0" smtClean="0"/>
              <a:t>(BLOC</a:t>
            </a:r>
            <a:r>
              <a:rPr lang="en-US" dirty="0"/>
              <a:t>)</a:t>
            </a:r>
          </a:p>
          <a:p>
            <a:pPr marL="1371600" lvl="3" indent="0" fontAlgn="auto">
              <a:spcAft>
                <a:spcPts val="0"/>
              </a:spcAft>
              <a:buNone/>
              <a:defRPr/>
            </a:pPr>
            <a:endParaRPr lang="en-US" dirty="0"/>
          </a:p>
          <a:p>
            <a:pPr lvl="1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BLOC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SBA counts the available balance on a BLOC as available cash flow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371600" lvl="3" indent="0" fontAlgn="auto">
              <a:spcAft>
                <a:spcPts val="0"/>
              </a:spcAft>
              <a:buNone/>
              <a:defRPr/>
            </a:pPr>
            <a:endParaRPr lang="en-US" dirty="0"/>
          </a:p>
          <a:p>
            <a:pPr lvl="1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/>
              <a:t>Get to know a banker </a:t>
            </a:r>
            <a:r>
              <a:rPr lang="en-US" dirty="0" smtClean="0"/>
              <a:t>before you </a:t>
            </a:r>
            <a:r>
              <a:rPr lang="en-US" dirty="0"/>
              <a:t>need </a:t>
            </a:r>
            <a:r>
              <a:rPr lang="en-US" dirty="0" smtClean="0"/>
              <a:t>credit</a:t>
            </a:r>
            <a:endParaRPr lang="en-US" dirty="0"/>
          </a:p>
          <a:p>
            <a:endParaRPr lang="en-US" sz="1600" dirty="0"/>
          </a:p>
        </p:txBody>
      </p:sp>
      <p:pic>
        <p:nvPicPr>
          <p:cNvPr id="8194" name="Picture 2" descr="C:\Documents and Settings\temurray\Local Settings\Temporary Internet Files\Content.IE5\IAY5IV9N\MC90044038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05200"/>
            <a:ext cx="1828800" cy="166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27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609600"/>
          </a:xfrm>
        </p:spPr>
        <p:txBody>
          <a:bodyPr/>
          <a:lstStyle/>
          <a:p>
            <a:r>
              <a:rPr lang="en-US" sz="2800" u="sng" dirty="0" smtClean="0"/>
              <a:t>SBA Loans</a:t>
            </a:r>
            <a:endParaRPr lang="en-US" sz="2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4038600"/>
          </a:xfrm>
        </p:spPr>
        <p:txBody>
          <a:bodyPr/>
          <a:lstStyle/>
          <a:p>
            <a:pPr marL="0" indent="0">
              <a:buNone/>
            </a:pPr>
            <a:r>
              <a:rPr lang="en-US" smtClean="0"/>
              <a:t>         SBA</a:t>
            </a:r>
            <a:r>
              <a:rPr lang="en-US" i="1" smtClean="0"/>
              <a:t>E</a:t>
            </a:r>
            <a:r>
              <a:rPr lang="en-US" smtClean="0"/>
              <a:t>xpress</a:t>
            </a:r>
            <a:r>
              <a:rPr lang="en-US" dirty="0" smtClean="0"/>
              <a:t> </a:t>
            </a:r>
            <a:r>
              <a:rPr lang="en-US" dirty="0"/>
              <a:t>Loan/SBA Microloan/SBA Community Advantage Loan</a:t>
            </a:r>
          </a:p>
          <a:p>
            <a:pPr lvl="2">
              <a:buFont typeface="Wingdings" pitchFamily="2" charset="2"/>
              <a:buChar char="ü"/>
            </a:pPr>
            <a:endParaRPr lang="en-US" dirty="0"/>
          </a:p>
          <a:p>
            <a:pPr lvl="2">
              <a:buFont typeface="Wingdings" pitchFamily="2" charset="2"/>
              <a:buChar char="ü"/>
            </a:pPr>
            <a:r>
              <a:rPr lang="en-US" dirty="0"/>
              <a:t>Finance short term working capital needs</a:t>
            </a:r>
          </a:p>
          <a:p>
            <a:pPr lvl="2">
              <a:buFont typeface="Wingdings" pitchFamily="2" charset="2"/>
              <a:buChar char="ü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$50,000 to $350,000 limits 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/>
              <a:t>LOCs Available (Express)</a:t>
            </a:r>
          </a:p>
          <a:p>
            <a:pPr lvl="2">
              <a:buFont typeface="Wingdings" pitchFamily="2" charset="2"/>
              <a:buChar char="ü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Contact a local SBA participating lender to apply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 descr="C:\Documents and Settings\TCEWBANK\Local Settings\Temporary Internet Files\Content.IE5\THM963F9\MP90044849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873561"/>
            <a:ext cx="2514600" cy="162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54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762000"/>
          </a:xfrm>
        </p:spPr>
        <p:txBody>
          <a:bodyPr/>
          <a:lstStyle/>
          <a:p>
            <a:r>
              <a:rPr lang="en-US" sz="2800" u="sng" dirty="0" smtClean="0"/>
              <a:t>Maximize Your Surety Credit</a:t>
            </a:r>
            <a:endParaRPr lang="en-US" sz="2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4038600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Retain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profits and build up these important balance sheet items: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Working Capital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/>
              <a:t>N</a:t>
            </a:r>
            <a:r>
              <a:rPr lang="en-US" dirty="0" smtClean="0"/>
              <a:t>et Worth </a:t>
            </a:r>
            <a:endParaRPr lang="en-US" dirty="0"/>
          </a:p>
          <a:p>
            <a:pPr lvl="1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 smtClean="0"/>
              <a:t>Debt/Net Worth 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Prepare quality financial statements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 smtClean="0"/>
              <a:t>CPA Prepared is Preferred – 3 Levels of CPA Financials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 smtClean="0"/>
              <a:t>It’s an Investment in Your Business, Not a Cost</a:t>
            </a:r>
            <a:endParaRPr lang="en-US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5122" name="Picture 2" descr="C:\Documents and Settings\temurray\Local Settings\Temporary Internet Files\Content.IE5\7QULBIAZ\MC90034916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10000"/>
            <a:ext cx="1743456" cy="206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2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838200"/>
          </a:xfrm>
        </p:spPr>
        <p:txBody>
          <a:bodyPr/>
          <a:lstStyle/>
          <a:p>
            <a:r>
              <a:rPr lang="en-US" sz="2800" u="sng" dirty="0" smtClean="0"/>
              <a:t>Benefits of Obtaining Surety Credit</a:t>
            </a:r>
            <a:endParaRPr lang="en-US" sz="2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209800"/>
            <a:ext cx="7467600" cy="44958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lvl="2">
              <a:buFont typeface="Wingdings" pitchFamily="2" charset="2"/>
              <a:buChar char="ü"/>
            </a:pPr>
            <a:endParaRPr lang="en-US" dirty="0" smtClean="0"/>
          </a:p>
          <a:p>
            <a:pPr lvl="2"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Bonded businesses often favorably viewed by obligees</a:t>
            </a:r>
          </a:p>
          <a:p>
            <a:pPr lvl="2">
              <a:buFont typeface="Wingdings" pitchFamily="2" charset="2"/>
              <a:buChar char="ü"/>
            </a:pPr>
            <a:endParaRPr lang="en-US" dirty="0" smtClean="0"/>
          </a:p>
          <a:p>
            <a:pPr lvl="2">
              <a:buFont typeface="Wingdings" pitchFamily="2" charset="2"/>
              <a:buChar char="ü"/>
            </a:pPr>
            <a:r>
              <a:rPr lang="en-US" dirty="0" smtClean="0"/>
              <a:t>Access new revenue streams through bonded jobs - many GCs and other Obligees work only with bonded businesses</a:t>
            </a:r>
          </a:p>
          <a:p>
            <a:pPr lvl="2">
              <a:buFont typeface="Wingdings" pitchFamily="2" charset="2"/>
              <a:buChar char="ü"/>
            </a:pPr>
            <a:endParaRPr lang="en-US" dirty="0" smtClean="0"/>
          </a:p>
          <a:p>
            <a:pPr lvl="2"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Opportunity to grow as a prime contractor</a:t>
            </a:r>
          </a:p>
          <a:p>
            <a:pPr lvl="2">
              <a:buFont typeface="Wingdings" pitchFamily="2" charset="2"/>
              <a:buChar char="ü"/>
            </a:pPr>
            <a:endParaRPr lang="en-US" dirty="0" smtClean="0"/>
          </a:p>
          <a:p>
            <a:pPr lvl="2">
              <a:buFont typeface="Wingdings" pitchFamily="2" charset="2"/>
              <a:buChar char="ü"/>
            </a:pPr>
            <a:endParaRPr lang="en-US" dirty="0"/>
          </a:p>
        </p:txBody>
      </p:sp>
      <p:pic>
        <p:nvPicPr>
          <p:cNvPr id="6" name="Picture 2" descr="C:\Documents and Settings\TCEWBANK\Local Settings\Temporary Internet Files\Content.IE5\839LPDHW\MP90038263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2895600"/>
            <a:ext cx="1663505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12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3"/>
          <p:cNvSpPr>
            <a:spLocks noGrp="1"/>
          </p:cNvSpPr>
          <p:nvPr>
            <p:ph type="title"/>
          </p:nvPr>
        </p:nvSpPr>
        <p:spPr>
          <a:xfrm>
            <a:off x="304800" y="1676400"/>
            <a:ext cx="8458200" cy="762000"/>
          </a:xfrm>
        </p:spPr>
        <p:txBody>
          <a:bodyPr/>
          <a:lstStyle/>
          <a:p>
            <a:pPr eaLnBrk="1" hangingPunct="1"/>
            <a:r>
              <a:rPr lang="en-US" sz="2800" u="sng" dirty="0" smtClean="0"/>
              <a:t>SBA Surety Bond Guarantee Program</a:t>
            </a:r>
          </a:p>
        </p:txBody>
      </p:sp>
      <p:sp>
        <p:nvSpPr>
          <p:cNvPr id="2052" name="Content Placeholder 4"/>
          <p:cNvSpPr>
            <a:spLocks noGrp="1"/>
          </p:cNvSpPr>
          <p:nvPr>
            <p:ph idx="1"/>
          </p:nvPr>
        </p:nvSpPr>
        <p:spPr>
          <a:xfrm>
            <a:off x="152400" y="1981200"/>
            <a:ext cx="8534400" cy="4724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1800" dirty="0" smtClean="0"/>
              <a:t>       </a:t>
            </a:r>
          </a:p>
          <a:p>
            <a:pPr eaLnBrk="1" hangingPunct="1">
              <a:buFont typeface="Arial" charset="0"/>
              <a:buNone/>
            </a:pPr>
            <a:r>
              <a:rPr lang="en-US" sz="1800" b="1" dirty="0"/>
              <a:t>	</a:t>
            </a:r>
            <a:r>
              <a:rPr lang="en-US" sz="2400" b="1" dirty="0" smtClean="0"/>
              <a:t>Mission</a:t>
            </a:r>
            <a:r>
              <a:rPr lang="en-US" sz="2400" dirty="0" smtClean="0"/>
              <a:t> - </a:t>
            </a:r>
            <a:r>
              <a:rPr lang="en-US" dirty="0" smtClean="0"/>
              <a:t>Provide surety bond guarantee assistance for new and existing small businesses by partnering with Surety companies and their Bond Producers.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SBA guarantee allows small businesses to obtain contract specific bid, performance and payment bonds not available elsewhere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SBA’s guarantee strengthens a small business’s ability to compete in the construction market and secure bonded work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Commonly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requested bonds that are not eligible for an SBA guarantee:  License Bonds,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Union Wage &amp; Welfare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Bonds, Financial Guarantee Bonds (except Timber Sales)</a:t>
            </a:r>
          </a:p>
          <a:p>
            <a:pPr lvl="2" eaLnBrk="1" hangingPunct="1"/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SBA has </a:t>
            </a:r>
            <a:r>
              <a:rPr lang="en-US" dirty="0"/>
              <a:t>been </a:t>
            </a:r>
            <a:r>
              <a:rPr lang="en-US" dirty="0" smtClean="0"/>
              <a:t>assisting </a:t>
            </a:r>
            <a:r>
              <a:rPr lang="en-US" dirty="0"/>
              <a:t>small and emerging </a:t>
            </a:r>
            <a:r>
              <a:rPr lang="en-US" dirty="0" smtClean="0"/>
              <a:t>businesses </a:t>
            </a:r>
            <a:r>
              <a:rPr lang="en-US" dirty="0"/>
              <a:t>obtain </a:t>
            </a:r>
            <a:r>
              <a:rPr lang="en-US" dirty="0" smtClean="0"/>
              <a:t>surety </a:t>
            </a:r>
            <a:r>
              <a:rPr lang="en-US" dirty="0"/>
              <a:t>bonds since </a:t>
            </a:r>
            <a:r>
              <a:rPr lang="en-US" dirty="0" smtClean="0"/>
              <a:t>1972.  SBA can help many small businesses including:</a:t>
            </a:r>
          </a:p>
          <a:p>
            <a:pPr marL="0" indent="0">
              <a:buNone/>
            </a:pP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Start-ups and f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irms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in business less than 3 years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Firms with limited financial resources (cash, working capital, net worth)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Firms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with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recent losses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Firms with limited track record in </a:t>
            </a:r>
            <a:r>
              <a:rPr lang="en-US" dirty="0" smtClean="0"/>
              <a:t>prior completed job size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Firms with some credit issues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Firms </a:t>
            </a:r>
            <a:r>
              <a:rPr lang="en-US" dirty="0"/>
              <a:t>wishing to increase current bond limits</a:t>
            </a:r>
          </a:p>
          <a:p>
            <a:endParaRPr lang="en-US" sz="1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990600"/>
            <a:ext cx="2810256" cy="122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5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28600" y="1905000"/>
            <a:ext cx="8763000" cy="838200"/>
          </a:xfrm>
        </p:spPr>
        <p:txBody>
          <a:bodyPr/>
          <a:lstStyle/>
          <a:p>
            <a:pPr eaLnBrk="1" hangingPunct="1"/>
            <a:r>
              <a:rPr lang="en-US" sz="2800" u="sng" dirty="0" smtClean="0"/>
              <a:t>SBA Surety Bond Guarantees</a:t>
            </a:r>
            <a:endParaRPr lang="en-US" sz="2800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28600" y="2362200"/>
            <a:ext cx="8763000" cy="4267200"/>
          </a:xfrm>
        </p:spPr>
        <p:txBody>
          <a:bodyPr/>
          <a:lstStyle/>
          <a:p>
            <a:pPr lvl="1">
              <a:buNone/>
            </a:pPr>
            <a:r>
              <a:rPr lang="en-US" dirty="0" smtClean="0"/>
              <a:t>	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SBA provides </a:t>
            </a:r>
            <a:r>
              <a:rPr lang="en-US" dirty="0"/>
              <a:t>the Surety a guarantee of 80% or 90</a:t>
            </a:r>
            <a:r>
              <a:rPr lang="en-US" dirty="0" smtClean="0"/>
              <a:t>%, reducing the Surety’s liability for each bond, allowing </a:t>
            </a:r>
            <a:r>
              <a:rPr lang="en-US" dirty="0"/>
              <a:t>the </a:t>
            </a:r>
            <a:r>
              <a:rPr lang="en-US" dirty="0" smtClean="0"/>
              <a:t>Surety to </a:t>
            </a:r>
            <a:r>
              <a:rPr lang="en-US" dirty="0"/>
              <a:t>issue bonds to </a:t>
            </a:r>
            <a:r>
              <a:rPr lang="en-US" dirty="0" smtClean="0"/>
              <a:t>businesses </a:t>
            </a:r>
            <a:r>
              <a:rPr lang="en-US" dirty="0"/>
              <a:t>that would not otherwise </a:t>
            </a:r>
            <a:r>
              <a:rPr lang="en-US" dirty="0" smtClean="0"/>
              <a:t>qualify.</a:t>
            </a:r>
          </a:p>
          <a:p>
            <a:pPr lvl="1">
              <a:buNone/>
            </a:pPr>
            <a:r>
              <a:rPr lang="en-US" b="1" dirty="0" smtClean="0"/>
              <a:t>	Prior Approval Program </a:t>
            </a:r>
            <a:endParaRPr lang="en-US" dirty="0"/>
          </a:p>
          <a:p>
            <a:pPr lvl="2">
              <a:buFont typeface="Arial" pitchFamily="34" charset="0"/>
              <a:buChar char="•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90% Guarantee</a:t>
            </a:r>
            <a:r>
              <a:rPr lang="en-US" dirty="0"/>
              <a:t>:</a:t>
            </a:r>
          </a:p>
          <a:p>
            <a:pPr lvl="3">
              <a:buFont typeface="Wingdings" pitchFamily="2" charset="2"/>
              <a:buChar char="ü"/>
            </a:pPr>
            <a:r>
              <a:rPr lang="en-US" dirty="0"/>
              <a:t>All </a:t>
            </a:r>
            <a:r>
              <a:rPr lang="en-US" dirty="0" smtClean="0"/>
              <a:t>veteran owned </a:t>
            </a:r>
            <a:r>
              <a:rPr lang="en-US" dirty="0"/>
              <a:t>&amp; </a:t>
            </a:r>
            <a:r>
              <a:rPr lang="en-US" dirty="0" smtClean="0"/>
              <a:t>service disabled firms</a:t>
            </a:r>
            <a:endParaRPr lang="en-US" dirty="0"/>
          </a:p>
          <a:p>
            <a:pPr lvl="3">
              <a:buFont typeface="Wingdings" pitchFamily="2" charset="2"/>
              <a:buChar char="ü"/>
            </a:pPr>
            <a:r>
              <a:rPr lang="en-US" dirty="0"/>
              <a:t>Minority </a:t>
            </a:r>
            <a:r>
              <a:rPr lang="en-US" dirty="0" smtClean="0"/>
              <a:t>owned businesses</a:t>
            </a:r>
            <a:endParaRPr lang="en-US" dirty="0"/>
          </a:p>
          <a:p>
            <a:pPr lvl="3">
              <a:buFont typeface="Wingdings" pitchFamily="2" charset="2"/>
              <a:buChar char="ü"/>
            </a:pPr>
            <a:r>
              <a:rPr lang="en-US" dirty="0"/>
              <a:t>8(a) and </a:t>
            </a:r>
            <a:r>
              <a:rPr lang="en-US" dirty="0" smtClean="0"/>
              <a:t>certified </a:t>
            </a:r>
            <a:r>
              <a:rPr lang="en-US" dirty="0" err="1" smtClean="0"/>
              <a:t>HUBZone</a:t>
            </a:r>
            <a:r>
              <a:rPr lang="en-US" dirty="0" smtClean="0"/>
              <a:t> businesses</a:t>
            </a:r>
            <a:endParaRPr lang="en-US" dirty="0"/>
          </a:p>
          <a:p>
            <a:pPr lvl="3">
              <a:buFont typeface="Wingdings" pitchFamily="2" charset="2"/>
              <a:buChar char="ü"/>
            </a:pPr>
            <a:r>
              <a:rPr lang="en-US" dirty="0"/>
              <a:t>All </a:t>
            </a:r>
            <a:r>
              <a:rPr lang="en-US" dirty="0" smtClean="0"/>
              <a:t>projects not exceeding </a:t>
            </a:r>
            <a:r>
              <a:rPr lang="en-US" dirty="0"/>
              <a:t>$100,000</a:t>
            </a:r>
          </a:p>
          <a:p>
            <a:pPr lvl="2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80% Guarantee</a:t>
            </a:r>
            <a:r>
              <a:rPr lang="en-US" dirty="0" smtClean="0"/>
              <a:t>:</a:t>
            </a:r>
          </a:p>
          <a:p>
            <a:pPr lvl="3">
              <a:buFont typeface="Wingdings" pitchFamily="2" charset="2"/>
              <a:buChar char="ü"/>
            </a:pPr>
            <a:r>
              <a:rPr lang="en-US" dirty="0" smtClean="0"/>
              <a:t>All other small businesses</a:t>
            </a:r>
          </a:p>
          <a:p>
            <a:pPr marL="1828800" lvl="4" indent="0">
              <a:buNone/>
            </a:pPr>
            <a:endParaRPr lang="en-US" sz="800" dirty="0" smtClean="0"/>
          </a:p>
          <a:p>
            <a:pPr lvl="3" eaLnBrk="1" hangingPunct="1">
              <a:buFont typeface="Arial" charset="0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11266" name="Picture 2" descr="C:\Documents and Settings\temurray\Local Settings\Temporary Internet Files\Content.IE5\TIHM3KHE\MC90035261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5957">
            <a:off x="6792444" y="4388937"/>
            <a:ext cx="1774479" cy="124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914400"/>
          </a:xfrm>
        </p:spPr>
        <p:txBody>
          <a:bodyPr/>
          <a:lstStyle/>
          <a:p>
            <a:pPr eaLnBrk="1" hangingPunct="1"/>
            <a:r>
              <a:rPr lang="en-US" sz="2800" u="sng" dirty="0" smtClean="0"/>
              <a:t>Business Size Eligibility </a:t>
            </a:r>
            <a:endParaRPr lang="en-US" sz="2800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458200" cy="45720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/>
              <a:t>	</a:t>
            </a:r>
            <a:r>
              <a:rPr lang="en-US" sz="1800" dirty="0" smtClean="0"/>
              <a:t>    </a:t>
            </a:r>
            <a:r>
              <a:rPr lang="en-US" dirty="0" smtClean="0"/>
              <a:t>NAICS (North American Industry Classification) Codes:</a:t>
            </a:r>
          </a:p>
          <a:p>
            <a:pPr lvl="2" eaLnBrk="1" hangingPunct="1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Business (including affiliates and subsidiaries) must be small for the primary industry it and the affiliates are engaged in based on average annual revenues for the last three fiscal years</a:t>
            </a:r>
          </a:p>
          <a:p>
            <a:pPr lvl="2" eaLnBrk="1" hangingPunct="1"/>
            <a:r>
              <a:rPr lang="en-US" dirty="0" smtClean="0"/>
              <a:t>Construction Firms – </a:t>
            </a:r>
          </a:p>
          <a:p>
            <a:pPr lvl="4" eaLnBrk="1" hangingPunct="1">
              <a:buFont typeface="Arial" pitchFamily="34" charset="0"/>
              <a:buChar char="•"/>
            </a:pP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$ 14 million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/>
              <a:t>for specialty trades such as:</a:t>
            </a:r>
          </a:p>
          <a:p>
            <a:pPr lvl="5">
              <a:buFont typeface="Wingdings" pitchFamily="2" charset="2"/>
              <a:buChar char="ü"/>
            </a:pPr>
            <a:r>
              <a:rPr lang="en-US" dirty="0" smtClean="0"/>
              <a:t> electrical (238210) or roofing (238160)</a:t>
            </a:r>
          </a:p>
          <a:p>
            <a:pPr lvl="4" eaLnBrk="1" hangingPunct="1">
              <a:buFont typeface="Arial" pitchFamily="34" charset="0"/>
              <a:buChar char="•"/>
            </a:pP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$ 33.5 million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/>
              <a:t>for heavy construction such as:</a:t>
            </a:r>
          </a:p>
          <a:p>
            <a:pPr lvl="5">
              <a:buFont typeface="Wingdings" pitchFamily="2" charset="2"/>
              <a:buChar char="ü"/>
            </a:pPr>
            <a:r>
              <a:rPr lang="en-US" dirty="0" smtClean="0"/>
              <a:t>commercial construction (236220) or highway, street and bridge (237310)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Service, supply and manufacturing firms may also be eligible</a:t>
            </a:r>
          </a:p>
          <a:p>
            <a:pPr lvl="2" eaLnBrk="1" hangingPunct="1"/>
            <a:r>
              <a:rPr lang="en-US" dirty="0" smtClean="0">
                <a:hlinkClick r:id="rId2"/>
              </a:rPr>
              <a:t>www.sba.gov</a:t>
            </a:r>
            <a:r>
              <a:rPr lang="en-US" dirty="0" smtClean="0"/>
              <a:t>	Search NAICS to locate Size Standard</a:t>
            </a:r>
          </a:p>
          <a:p>
            <a:pPr lvl="2" eaLnBrk="1" hangingPunct="1"/>
            <a:endParaRPr lang="en-US" dirty="0" smtClean="0"/>
          </a:p>
          <a:p>
            <a:pPr lvl="2" eaLnBrk="1" hangingPunct="1"/>
            <a:endParaRPr lang="en-US" sz="1800" dirty="0" smtClean="0"/>
          </a:p>
          <a:p>
            <a:pPr lvl="2" eaLnBrk="1" hangingPunct="1">
              <a:buFont typeface="Arial" charset="0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lvl="2" eaLnBrk="1" hangingPunct="1"/>
            <a:endParaRPr lang="en-US" dirty="0" smtClean="0"/>
          </a:p>
          <a:p>
            <a:pPr lvl="2" eaLnBrk="1" hangingPunct="1"/>
            <a:endParaRPr lang="en-US" dirty="0" smtClean="0"/>
          </a:p>
          <a:p>
            <a:pPr lvl="2" eaLnBrk="1" hangingPunct="1"/>
            <a:endParaRPr lang="en-US" dirty="0" smtClean="0"/>
          </a:p>
          <a:p>
            <a:pPr lvl="2" eaLnBrk="1" hangingPunct="1"/>
            <a:endParaRPr lang="en-US" dirty="0" smtClean="0"/>
          </a:p>
          <a:p>
            <a:pPr lvl="2" eaLnBrk="1" hangingPunct="1"/>
            <a:endParaRPr lang="en-US" dirty="0" smtClean="0"/>
          </a:p>
          <a:p>
            <a:pPr lvl="2" eaLnBrk="1" hangingPunct="1"/>
            <a:endParaRPr lang="en-US" dirty="0" smtClean="0"/>
          </a:p>
          <a:p>
            <a:pPr lvl="2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914400"/>
          </a:xfrm>
        </p:spPr>
        <p:txBody>
          <a:bodyPr/>
          <a:lstStyle/>
          <a:p>
            <a:r>
              <a:rPr lang="en-US" sz="2800" u="sng" dirty="0" smtClean="0"/>
              <a:t>Contract and Bond Eligibility</a:t>
            </a:r>
            <a:endParaRPr lang="en-US" sz="2800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8305800" cy="45720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Maximum Contract Size: $6.5 million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 smtClean="0"/>
              <a:t>Up to $10 million on Federal prime contracts with contracting officer certification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The small business and its owners must:</a:t>
            </a:r>
          </a:p>
          <a:p>
            <a:pPr lvl="2" eaLnBrk="1" hangingPunct="1">
              <a:buFont typeface="Wingdings" pitchFamily="2" charset="2"/>
              <a:buChar char="ü"/>
            </a:pPr>
            <a:r>
              <a:rPr lang="en-US" dirty="0" smtClean="0"/>
              <a:t>Certify they need a bond and are unable to obtain it elsewhere with reasonable terms</a:t>
            </a:r>
          </a:p>
          <a:p>
            <a:pPr lvl="2" eaLnBrk="1" hangingPunct="1">
              <a:buFont typeface="Wingdings" pitchFamily="2" charset="2"/>
              <a:buChar char="ü"/>
            </a:pPr>
            <a:r>
              <a:rPr lang="en-US" dirty="0" smtClean="0"/>
              <a:t>Not be barred from doing business with the Federal Government</a:t>
            </a:r>
          </a:p>
          <a:p>
            <a:pPr lvl="2" eaLnBrk="1" hangingPunct="1">
              <a:buFont typeface="Wingdings" pitchFamily="2" charset="2"/>
              <a:buChar char="ü"/>
            </a:pPr>
            <a:r>
              <a:rPr lang="en-US" dirty="0" smtClean="0"/>
              <a:t>Not be on probation or parole or in bankruptcy</a:t>
            </a:r>
          </a:p>
          <a:p>
            <a:pPr lvl="2" eaLnBrk="1" hangingPunct="1">
              <a:buFont typeface="Wingdings" pitchFamily="2" charset="2"/>
              <a:buChar char="ü"/>
            </a:pPr>
            <a:r>
              <a:rPr lang="en-US" dirty="0" smtClean="0"/>
              <a:t>Must be current on all taxes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Bid, performance and payment bonds must be required by the bid or contract documents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685800"/>
          </a:xfrm>
        </p:spPr>
        <p:txBody>
          <a:bodyPr/>
          <a:lstStyle/>
          <a:p>
            <a:pPr eaLnBrk="1" hangingPunct="1"/>
            <a:r>
              <a:rPr lang="en-US" sz="2800" u="sng" dirty="0" smtClean="0"/>
              <a:t>The Basics </a:t>
            </a:r>
            <a:r>
              <a:rPr lang="en-US" sz="2000" u="sng" dirty="0" smtClean="0"/>
              <a:t>– </a:t>
            </a:r>
            <a:r>
              <a:rPr lang="en-US" sz="2800" u="sng" dirty="0" smtClean="0"/>
              <a:t>What to Look For 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295400" y="2286000"/>
            <a:ext cx="7543800" cy="4419600"/>
          </a:xfrm>
        </p:spPr>
        <p:txBody>
          <a:bodyPr/>
          <a:lstStyle/>
          <a:p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Contract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Surety Bonds: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Contract bonds </a:t>
            </a:r>
            <a:r>
              <a:rPr lang="en-US" dirty="0"/>
              <a:t>&amp; why </a:t>
            </a:r>
            <a:r>
              <a:rPr lang="en-US" dirty="0" smtClean="0"/>
              <a:t>they are required</a:t>
            </a:r>
            <a:endParaRPr lang="en-US" dirty="0"/>
          </a:p>
          <a:p>
            <a:pPr lvl="1">
              <a:buFont typeface="Wingdings" pitchFamily="2" charset="2"/>
              <a:buChar char="ü"/>
            </a:pPr>
            <a:r>
              <a:rPr lang="en-US" dirty="0"/>
              <a:t>What bond underwriters look for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Working capital &amp; </a:t>
            </a:r>
            <a:r>
              <a:rPr lang="en-US" dirty="0" smtClean="0"/>
              <a:t>bank </a:t>
            </a:r>
            <a:r>
              <a:rPr lang="en-US" dirty="0"/>
              <a:t>support</a:t>
            </a:r>
          </a:p>
          <a:p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SBA Surety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Bond Guarantee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Program: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Eligibility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Required information</a:t>
            </a:r>
            <a:endParaRPr lang="en-US" dirty="0"/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Application </a:t>
            </a:r>
            <a:r>
              <a:rPr lang="en-US" dirty="0"/>
              <a:t>process &amp; </a:t>
            </a:r>
            <a:r>
              <a:rPr lang="en-US" dirty="0" smtClean="0"/>
              <a:t>fees</a:t>
            </a:r>
          </a:p>
        </p:txBody>
      </p:sp>
      <p:pic>
        <p:nvPicPr>
          <p:cNvPr id="6" name="Picture 2" descr="C:\Documents and Settings\TCEWBANK\Local Settings\Temporary Internet Files\Content.IE5\1C3KKGA4\MP90042652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962400"/>
            <a:ext cx="1828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52400" y="1676400"/>
            <a:ext cx="8839200" cy="685800"/>
          </a:xfrm>
        </p:spPr>
        <p:txBody>
          <a:bodyPr/>
          <a:lstStyle/>
          <a:p>
            <a:pPr eaLnBrk="1" hangingPunct="1"/>
            <a:r>
              <a:rPr lang="en-US" sz="2800" u="sng" dirty="0" smtClean="0"/>
              <a:t>Bond Application Package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962400"/>
          </a:xfrm>
        </p:spPr>
        <p:txBody>
          <a:bodyPr rtlCol="0">
            <a:normAutofit fontScale="25000" lnSpcReduction="20000"/>
          </a:bodyPr>
          <a:lstStyle/>
          <a:p>
            <a:pPr lvl="1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</a:rPr>
              <a:t>Bond Producer May Request</a:t>
            </a:r>
            <a:r>
              <a:rPr lang="en-US" sz="8000" dirty="0" smtClean="0"/>
              <a:t>: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000" dirty="0" smtClean="0"/>
              <a:t>Contractor Questionnaire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000" dirty="0" smtClean="0"/>
              <a:t>Owner’s personal financial statements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000" dirty="0" smtClean="0"/>
              <a:t>Company financial statements (3 years + current)</a:t>
            </a:r>
          </a:p>
          <a:p>
            <a:pPr lvl="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000" dirty="0" smtClean="0"/>
              <a:t>CPA prepared </a:t>
            </a:r>
            <a:r>
              <a:rPr lang="en-US" sz="8000" dirty="0"/>
              <a:t>n</a:t>
            </a:r>
            <a:r>
              <a:rPr lang="en-US" sz="8000" dirty="0" smtClean="0"/>
              <a:t>ot required for jobs $500,000 or less with SBA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000" dirty="0" smtClean="0"/>
              <a:t>Bank relationship information 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000" dirty="0" smtClean="0"/>
              <a:t>Work on hand schedule</a:t>
            </a:r>
          </a:p>
          <a:p>
            <a:pPr marL="914400" lvl="2" indent="0" eaLnBrk="1" fontAlgn="auto" hangingPunct="1">
              <a:spcAft>
                <a:spcPts val="0"/>
              </a:spcAft>
              <a:buNone/>
              <a:defRPr/>
            </a:pPr>
            <a:endParaRPr lang="en-US" sz="8000" dirty="0" smtClean="0"/>
          </a:p>
          <a:p>
            <a:pPr marL="914400" lvl="2" indent="0" eaLnBrk="1" fontAlgn="auto" hangingPunct="1">
              <a:spcAft>
                <a:spcPts val="0"/>
              </a:spcAft>
              <a:buNone/>
              <a:defRPr/>
            </a:pPr>
            <a:endParaRPr lang="en-US" sz="8000" dirty="0"/>
          </a:p>
          <a:p>
            <a:pPr marL="914400" lvl="2" indent="0" eaLnBrk="1" fontAlgn="auto" hangingPunct="1">
              <a:spcAft>
                <a:spcPts val="0"/>
              </a:spcAft>
              <a:buNone/>
              <a:defRPr/>
            </a:pPr>
            <a:endParaRPr lang="en-US" sz="8000" dirty="0" smtClean="0"/>
          </a:p>
          <a:p>
            <a:pPr marL="457200" lvl="1" indent="0" fontAlgn="auto">
              <a:spcAft>
                <a:spcPts val="0"/>
              </a:spcAft>
              <a:buNone/>
              <a:defRPr/>
            </a:pPr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</a:rPr>
              <a:t>SBA Forms</a:t>
            </a:r>
            <a:r>
              <a:rPr lang="en-US" sz="8000" dirty="0" smtClean="0"/>
              <a:t>: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</a:rPr>
              <a:t>SBA Form 994 </a:t>
            </a:r>
            <a:r>
              <a:rPr lang="en-US" sz="8000" dirty="0" smtClean="0"/>
              <a:t>- Application for Surety Bond Guarantee Assistance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</a:rPr>
              <a:t>SBA Form 912 </a:t>
            </a:r>
            <a:r>
              <a:rPr lang="en-US" sz="8000" dirty="0" smtClean="0"/>
              <a:t>- Statement of Personal History </a:t>
            </a:r>
            <a:endParaRPr lang="en-US" sz="8000" dirty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6400" dirty="0" smtClean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6400" dirty="0" smtClean="0"/>
          </a:p>
          <a:p>
            <a:pPr lvl="1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6400" dirty="0" smtClean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400" dirty="0" smtClean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6" name="Picture 2" descr="C:\Documents and Settings\TCEWBANK\Local Settings\Temporary Internet Files\Content.IE5\THM963F9\MC90043492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5795">
            <a:off x="4990568" y="4006886"/>
            <a:ext cx="1713510" cy="162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685800"/>
          </a:xfrm>
        </p:spPr>
        <p:txBody>
          <a:bodyPr/>
          <a:lstStyle/>
          <a:p>
            <a:r>
              <a:rPr lang="en-US" sz="2800" u="sng" dirty="0"/>
              <a:t>QuickApp for Jobs Up to $250,000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962400"/>
          </a:xfrm>
        </p:spPr>
        <p:txBody>
          <a:bodyPr/>
          <a:lstStyle/>
          <a:p>
            <a:r>
              <a:rPr lang="en-US" i="1" dirty="0"/>
              <a:t>FAST</a:t>
            </a:r>
            <a:r>
              <a:rPr lang="en-US" dirty="0"/>
              <a:t> Approval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Eliminates WIP &amp; Business and Personal Financial Statements for SBA</a:t>
            </a:r>
          </a:p>
          <a:p>
            <a:r>
              <a:rPr lang="en-US" dirty="0"/>
              <a:t>No Aggregate Limit with SBA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Relaxed SBA Underwriting</a:t>
            </a:r>
            <a:endParaRPr lang="en-US" dirty="0"/>
          </a:p>
          <a:p>
            <a:r>
              <a:rPr lang="en-US" dirty="0" smtClean="0"/>
              <a:t>All </a:t>
            </a:r>
            <a:r>
              <a:rPr lang="en-US" dirty="0"/>
              <a:t>Types of Work Except </a:t>
            </a:r>
            <a:r>
              <a:rPr lang="en-US" dirty="0" smtClean="0"/>
              <a:t>Environmental, Demolition, </a:t>
            </a:r>
            <a:r>
              <a:rPr lang="en-US" dirty="0"/>
              <a:t>Timber </a:t>
            </a:r>
            <a:r>
              <a:rPr lang="en-US" dirty="0" smtClean="0"/>
              <a:t>Sales and Projects Already Underway</a:t>
            </a:r>
            <a:endParaRPr lang="en-US" dirty="0"/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Liquidated Damages Up to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$1,000/Day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Maintenance Terms Up to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Two Years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/>
              <a:t>No </a:t>
            </a:r>
            <a:r>
              <a:rPr lang="en-US" dirty="0"/>
              <a:t>Previous </a:t>
            </a:r>
            <a:r>
              <a:rPr lang="en-US" dirty="0" smtClean="0"/>
              <a:t>Defaults or Claims</a:t>
            </a:r>
            <a:endParaRPr lang="en-US" dirty="0"/>
          </a:p>
          <a:p>
            <a:endParaRPr lang="en-US" dirty="0"/>
          </a:p>
        </p:txBody>
      </p:sp>
      <p:pic>
        <p:nvPicPr>
          <p:cNvPr id="4098" name="Picture 2" descr="C:\Documents and Settings\temurray\Local Settings\Temporary Internet Files\Content.IE5\X70PODM2\MC90041257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724400"/>
            <a:ext cx="1949513" cy="169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1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685800"/>
          </a:xfrm>
        </p:spPr>
        <p:txBody>
          <a:bodyPr/>
          <a:lstStyle/>
          <a:p>
            <a:pPr eaLnBrk="1" hangingPunct="1"/>
            <a:r>
              <a:rPr lang="en-US" sz="2800" u="sng" dirty="0" smtClean="0"/>
              <a:t>Fees for SBA Bond Guarantees</a:t>
            </a:r>
            <a:r>
              <a:rPr lang="en-US" sz="2800" dirty="0" smtClean="0"/>
              <a:t> 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066800" y="2133600"/>
            <a:ext cx="7620000" cy="4572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Bid Bonds</a:t>
            </a:r>
            <a:r>
              <a:rPr lang="en-US" dirty="0" smtClean="0"/>
              <a:t>:  No SBA fee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Performance and Payment Bonds</a:t>
            </a:r>
            <a:r>
              <a:rPr lang="en-US" dirty="0" smtClean="0"/>
              <a:t>:</a:t>
            </a:r>
          </a:p>
          <a:p>
            <a:pPr eaLnBrk="1" hangingPunct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SBA Guarantee Fee</a:t>
            </a:r>
            <a:r>
              <a:rPr lang="en-US" dirty="0"/>
              <a:t>:   </a:t>
            </a:r>
            <a:r>
              <a:rPr lang="en-US" dirty="0" smtClean="0"/>
              <a:t>           	  .729% of </a:t>
            </a:r>
            <a:r>
              <a:rPr lang="en-US" dirty="0"/>
              <a:t>the </a:t>
            </a:r>
            <a:r>
              <a:rPr lang="en-US" dirty="0" smtClean="0"/>
              <a:t>Contract Amount         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Surety’s Bond Premium:	  1.5% - 3% </a:t>
            </a:r>
            <a:r>
              <a:rPr lang="en-US" dirty="0"/>
              <a:t>of the </a:t>
            </a:r>
            <a:r>
              <a:rPr lang="en-US" dirty="0" smtClean="0"/>
              <a:t>Contract Amount</a:t>
            </a:r>
          </a:p>
          <a:p>
            <a:pPr lvl="1">
              <a:buFont typeface="Wingdings" pitchFamily="2" charset="2"/>
              <a:buChar char="ü"/>
            </a:pPr>
            <a:endParaRPr lang="en-US" dirty="0"/>
          </a:p>
          <a:p>
            <a:pPr marL="457200" lvl="1" indent="0"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Include these costs in bid estimates and initial pay requests to ensure reimbursement by the Obligee. </a:t>
            </a:r>
          </a:p>
          <a:p>
            <a:pPr lvl="1" eaLnBrk="1" hangingPunct="1">
              <a:buNone/>
            </a:pPr>
            <a:r>
              <a:rPr lang="en-US" dirty="0" smtClean="0"/>
              <a:t> </a:t>
            </a:r>
          </a:p>
          <a:p>
            <a:pPr lvl="2" eaLnBrk="1" hangingPunct="1">
              <a:buFont typeface="Wingdings" pitchFamily="2" charset="2"/>
              <a:buChar char="ü"/>
            </a:pPr>
            <a:endParaRPr lang="en-US" sz="1800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sz="1800" dirty="0" smtClean="0"/>
              <a:t>	      	</a:t>
            </a:r>
          </a:p>
          <a:p>
            <a:pPr eaLnBrk="1" hangingPunct="1"/>
            <a:endParaRPr lang="en-US" sz="2000" dirty="0" smtClean="0"/>
          </a:p>
        </p:txBody>
      </p:sp>
      <p:pic>
        <p:nvPicPr>
          <p:cNvPr id="14339" name="Picture 3" descr="C:\Documents and Settings\temurray\Local Settings\Temporary Internet Files\Content.IE5\13FTKUZ3\MC90027911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7714">
            <a:off x="5586696" y="2272759"/>
            <a:ext cx="1899209" cy="143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609600"/>
          </a:xfrm>
        </p:spPr>
        <p:txBody>
          <a:bodyPr/>
          <a:lstStyle/>
          <a:p>
            <a:r>
              <a:rPr lang="en-US" sz="2800" u="sng" dirty="0" smtClean="0"/>
              <a:t>Costs of Bonding Example</a:t>
            </a:r>
            <a:endParaRPr lang="en-US" sz="2800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An 8(a) contractor received an SBA guaranteed bid bond and was subsequently awarded a </a:t>
            </a:r>
            <a:r>
              <a:rPr lang="en-US" u="sng" dirty="0" smtClean="0"/>
              <a:t>$500,000</a:t>
            </a:r>
            <a:r>
              <a:rPr lang="en-US" dirty="0" smtClean="0"/>
              <a:t> Federal contract to install new energy efficient windows in three buildings at an airbase.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	Contractor’s Bond Costs</a:t>
            </a:r>
            <a:r>
              <a:rPr lang="en-US" dirty="0" smtClean="0"/>
              <a:t>:</a:t>
            </a:r>
          </a:p>
          <a:p>
            <a:pPr lvl="3">
              <a:buNone/>
            </a:pPr>
            <a:r>
              <a:rPr lang="en-US" dirty="0" smtClean="0"/>
              <a:t> $ 9,000	  1.8 %  Surety’s Bond Premium ($500,000 X 1.8%) </a:t>
            </a:r>
          </a:p>
          <a:p>
            <a:pPr lvl="3">
              <a:buNone/>
            </a:pPr>
            <a:r>
              <a:rPr lang="en-US" u="sng" dirty="0" smtClean="0"/>
              <a:t>     3,645</a:t>
            </a:r>
            <a:r>
              <a:rPr lang="en-US" dirty="0" smtClean="0"/>
              <a:t>	.729% SBA’s Guarantee Fee ($500,000 X .729%) </a:t>
            </a:r>
          </a:p>
          <a:p>
            <a:pPr lvl="3">
              <a:buNone/>
            </a:pP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$12,645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	Total Cost for Bonds</a:t>
            </a:r>
          </a:p>
          <a:p>
            <a:pPr lvl="3">
              <a:buFont typeface="Arial" pitchFamily="34" charset="0"/>
              <a:buChar char="•"/>
            </a:pPr>
            <a:endParaRPr lang="en-US" u="sng" dirty="0" smtClean="0"/>
          </a:p>
          <a:p>
            <a:pPr lvl="2">
              <a:buNone/>
            </a:pPr>
            <a:endParaRPr lang="en-US" sz="800" dirty="0" smtClean="0"/>
          </a:p>
          <a:p>
            <a:pPr>
              <a:buNone/>
            </a:pPr>
            <a:r>
              <a:rPr lang="en-US" sz="1800" dirty="0" smtClean="0"/>
              <a:t>	</a:t>
            </a:r>
            <a:endParaRPr lang="en-US" sz="800" dirty="0" smtClean="0"/>
          </a:p>
          <a:p>
            <a:pPr marL="914400" lvl="2" indent="0">
              <a:buNone/>
            </a:pPr>
            <a:endParaRPr lang="en-US" sz="1000" dirty="0" smtClean="0"/>
          </a:p>
          <a:p>
            <a:pPr lvl="2">
              <a:buFont typeface="Arial" charset="0"/>
              <a:buNone/>
            </a:pPr>
            <a:endParaRPr lang="en-US" sz="1400" dirty="0" smtClean="0"/>
          </a:p>
          <a:p>
            <a:pPr>
              <a:buFont typeface="Arial" charset="0"/>
              <a:buNone/>
            </a:pPr>
            <a:endParaRPr lang="en-US" sz="2400" dirty="0" smtClean="0"/>
          </a:p>
        </p:txBody>
      </p:sp>
      <p:pic>
        <p:nvPicPr>
          <p:cNvPr id="2050" name="Picture 2" descr="C:\Documents and Settings\temurray\Local Settings\Temporary Internet Files\Content.IE5\X70PODM2\MC91021711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203" y="4953000"/>
            <a:ext cx="2031949" cy="132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762000"/>
          </a:xfrm>
        </p:spPr>
        <p:txBody>
          <a:bodyPr/>
          <a:lstStyle/>
          <a:p>
            <a:r>
              <a:rPr lang="en-US" sz="2800" u="sng" dirty="0"/>
              <a:t>Pay.Gov Electronic Fee Payments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3276600"/>
            <a:ext cx="6858000" cy="3429000"/>
          </a:xfrm>
        </p:spPr>
        <p:txBody>
          <a:bodyPr/>
          <a:lstStyle/>
          <a:p>
            <a:r>
              <a:rPr lang="en-US" dirty="0"/>
              <a:t>Free Service of the U.S. Treasury</a:t>
            </a:r>
          </a:p>
          <a:p>
            <a:endParaRPr lang="en-US" dirty="0" smtClean="0"/>
          </a:p>
          <a:p>
            <a:r>
              <a:rPr lang="en-US" dirty="0" smtClean="0"/>
              <a:t>Register at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www.pay.gov</a:t>
            </a:r>
          </a:p>
          <a:p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Eliminates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Fee Checks</a:t>
            </a:r>
          </a:p>
          <a:p>
            <a:endParaRPr lang="en-US" dirty="0" smtClean="0"/>
          </a:p>
          <a:p>
            <a:r>
              <a:rPr lang="en-US" dirty="0" smtClean="0"/>
              <a:t>Pay </a:t>
            </a:r>
            <a:r>
              <a:rPr lang="en-US" dirty="0"/>
              <a:t>Bond Guarantees </a:t>
            </a:r>
            <a:r>
              <a:rPr lang="en-US" dirty="0" smtClean="0"/>
              <a:t>Online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ACH, Debit or Credit Card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C:\Program Files\Microsoft Office\MEDIA\CAGCAT10\j020558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429000"/>
            <a:ext cx="2209800" cy="193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49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609600"/>
          </a:xfrm>
        </p:spPr>
        <p:txBody>
          <a:bodyPr/>
          <a:lstStyle/>
          <a:p>
            <a:pPr eaLnBrk="1" hangingPunct="1"/>
            <a:r>
              <a:rPr lang="en-US" sz="2800" u="sng" dirty="0" smtClean="0"/>
              <a:t>Application Process</a:t>
            </a:r>
            <a:r>
              <a:rPr lang="en-US" sz="2800" dirty="0" smtClean="0"/>
              <a:t> 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8229600" cy="4495800"/>
          </a:xfrm>
        </p:spPr>
        <p:txBody>
          <a:bodyPr/>
          <a:lstStyle/>
          <a:p>
            <a:pPr eaLnBrk="1" hangingPunct="1">
              <a:buFont typeface="+mj-lt"/>
              <a:buAutoNum type="arabicPeriod"/>
            </a:pPr>
            <a:endParaRPr lang="en-US" dirty="0" smtClean="0"/>
          </a:p>
          <a:p>
            <a:pPr eaLnBrk="1" hangingPunct="1">
              <a:buFont typeface="+mj-lt"/>
              <a:buAutoNum type="arabicPeriod"/>
            </a:pPr>
            <a:r>
              <a:rPr lang="en-US" dirty="0" smtClean="0"/>
              <a:t>Small business contacts SBA approved Bond Producer requesting assistance</a:t>
            </a:r>
          </a:p>
          <a:p>
            <a:pPr eaLnBrk="1" hangingPunct="1">
              <a:buFont typeface="+mj-lt"/>
              <a:buAutoNum type="arabicPeriod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Producer evaluates credit, character and capacity </a:t>
            </a:r>
          </a:p>
          <a:p>
            <a:pPr eaLnBrk="1" hangingPunct="1">
              <a:buFont typeface="+mj-lt"/>
              <a:buAutoNum type="arabicPeriod"/>
            </a:pPr>
            <a:r>
              <a:rPr lang="en-US" dirty="0" smtClean="0"/>
              <a:t>Producer obtains Surety approval</a:t>
            </a:r>
          </a:p>
          <a:p>
            <a:pPr eaLnBrk="1" hangingPunct="1">
              <a:buFont typeface="+mj-lt"/>
              <a:buAutoNum type="arabicPeriod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Producer applies for a bond guarantee to SBA electronically on behalf of small business  </a:t>
            </a:r>
          </a:p>
          <a:p>
            <a:pPr eaLnBrk="1" hangingPunct="1">
              <a:buFont typeface="+mj-lt"/>
              <a:buAutoNum type="arabicPeriod"/>
            </a:pPr>
            <a:r>
              <a:rPr lang="en-US" dirty="0" smtClean="0"/>
              <a:t>SBA staff reviews &amp; approves qualified applications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currently less than 2 days on average</a:t>
            </a:r>
          </a:p>
          <a:p>
            <a:pPr eaLnBrk="1" hangingPunct="1">
              <a:buFont typeface="+mj-lt"/>
              <a:buAutoNum type="arabicPeriod"/>
            </a:pPr>
            <a:r>
              <a:rPr lang="en-US" dirty="0" smtClean="0"/>
              <a:t>Producer provides bond to the small business  </a:t>
            </a:r>
          </a:p>
          <a:p>
            <a:pPr eaLnBrk="1" hangingPunct="1">
              <a:buFont typeface="Arial" charset="0"/>
              <a:buNone/>
            </a:pPr>
            <a:endParaRPr lang="en-US" u="sng" dirty="0" smtClean="0"/>
          </a:p>
          <a:p>
            <a:pPr eaLnBrk="1" hangingPunct="1">
              <a:buFont typeface="Arial" charset="0"/>
              <a:buNone/>
            </a:pPr>
            <a:r>
              <a:rPr lang="en-US" dirty="0"/>
              <a:t>	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Note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:  Participating Sureties may bond a business with or without an SBA guarantee or decline to bond the business if it does not qualify.</a:t>
            </a:r>
          </a:p>
          <a:p>
            <a:pPr eaLnBrk="1" hangingPunct="1">
              <a:buFont typeface="Arial" charset="0"/>
              <a:buNone/>
            </a:pPr>
            <a:endParaRPr lang="en-US" sz="1400" dirty="0" smtClean="0"/>
          </a:p>
          <a:p>
            <a:pPr eaLnBrk="1" hangingPunct="1">
              <a:buFont typeface="Arial" charset="0"/>
              <a:buNone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762000"/>
          </a:xfrm>
        </p:spPr>
        <p:txBody>
          <a:bodyPr/>
          <a:lstStyle/>
          <a:p>
            <a:pPr eaLnBrk="1" hangingPunct="1"/>
            <a:r>
              <a:rPr lang="en-US" sz="2800" u="sng" dirty="0" smtClean="0"/>
              <a:t>Locating an SBA Approved Bond Producer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114" y="2362200"/>
            <a:ext cx="8225485" cy="4267200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	</a:t>
            </a:r>
            <a:endParaRPr lang="en-US" sz="8000" dirty="0" smtClean="0"/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8000" dirty="0" smtClean="0"/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</a:rPr>
              <a:t>Use SBA’s list of Bonding Agencies by State available at:</a:t>
            </a:r>
          </a:p>
          <a:p>
            <a:pPr marL="1371600" lvl="3" indent="0" fontAlgn="auto">
              <a:spcAft>
                <a:spcPts val="0"/>
              </a:spcAft>
              <a:buNone/>
              <a:defRPr/>
            </a:pPr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www.sba.gov/osg</a:t>
            </a:r>
            <a:endParaRPr lang="en-US" sz="8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371600" lvl="3" indent="0" fontAlgn="auto">
              <a:spcAft>
                <a:spcPts val="0"/>
              </a:spcAft>
              <a:buNone/>
              <a:defRPr/>
            </a:pPr>
            <a:endParaRPr lang="en-US" sz="8000" dirty="0" smtClean="0"/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000" dirty="0" smtClean="0"/>
              <a:t>Contact an SBG Area Office or SBA District Office for a referral</a:t>
            </a:r>
          </a:p>
          <a:p>
            <a:pPr marL="914400" lvl="2" indent="0" fontAlgn="auto">
              <a:spcAft>
                <a:spcPts val="0"/>
              </a:spcAft>
              <a:buNone/>
              <a:defRPr/>
            </a:pPr>
            <a:endParaRPr lang="en-US" sz="8000" dirty="0" smtClean="0"/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</a:rPr>
              <a:t>Ask your current bond producer if he/she participates in SBA’s Surety Bond Guarantee Program</a:t>
            </a:r>
          </a:p>
          <a:p>
            <a:pPr marL="914400" lvl="2" indent="0" fontAlgn="auto">
              <a:spcAft>
                <a:spcPts val="0"/>
              </a:spcAft>
              <a:buNone/>
              <a:defRPr/>
            </a:pPr>
            <a:endParaRPr lang="en-US" sz="8000" dirty="0"/>
          </a:p>
          <a:p>
            <a:pPr marL="914400" lvl="2" indent="0" fontAlgn="auto">
              <a:spcAft>
                <a:spcPts val="0"/>
              </a:spcAft>
              <a:buNone/>
              <a:defRPr/>
            </a:pPr>
            <a:endParaRPr lang="en-US" sz="8000" dirty="0" smtClean="0"/>
          </a:p>
          <a:p>
            <a:pPr marL="914400" lvl="2" indent="0" fontAlgn="auto">
              <a:spcAft>
                <a:spcPts val="0"/>
              </a:spcAft>
              <a:buNone/>
              <a:defRPr/>
            </a:pPr>
            <a:endParaRPr lang="en-US" sz="5000" dirty="0" smtClean="0"/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/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 smtClean="0"/>
          </a:p>
          <a:p>
            <a:pPr marL="914400" lvl="2" indent="0" fontAlgn="auto">
              <a:spcAft>
                <a:spcPts val="0"/>
              </a:spcAft>
              <a:buNone/>
              <a:defRPr/>
            </a:pPr>
            <a:endParaRPr lang="en-US" sz="1800" dirty="0"/>
          </a:p>
          <a:p>
            <a:pPr marL="914400" lvl="2" indent="0" fontAlgn="auto">
              <a:spcAft>
                <a:spcPts val="0"/>
              </a:spcAft>
              <a:buNone/>
              <a:defRPr/>
            </a:pPr>
            <a:r>
              <a:rPr lang="en-US" sz="1800" dirty="0"/>
              <a:t>	</a:t>
            </a:r>
          </a:p>
        </p:txBody>
      </p:sp>
      <p:pic>
        <p:nvPicPr>
          <p:cNvPr id="19458" name="Picture 2" descr="C:\Documents and Settings\temurray\Local Settings\Temporary Internet Files\Content.IE5\6E9Y0D2C\MC90039081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76800"/>
            <a:ext cx="1597334" cy="152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990600"/>
          </a:xfrm>
        </p:spPr>
        <p:txBody>
          <a:bodyPr/>
          <a:lstStyle/>
          <a:p>
            <a:pPr eaLnBrk="1" hangingPunct="1"/>
            <a:r>
              <a:rPr lang="en-US" sz="2800" u="sng" dirty="0" smtClean="0"/>
              <a:t>SBG Program Primary Contacts</a:t>
            </a:r>
            <a:endParaRPr lang="en-US" u="sng" dirty="0" smtClean="0"/>
          </a:p>
        </p:txBody>
      </p:sp>
      <p:sp>
        <p:nvSpPr>
          <p:cNvPr id="7" name="Text Box 2"/>
          <p:cNvSpPr txBox="1">
            <a:spLocks noChangeArrowheads="1" noChangeShapeType="1"/>
          </p:cNvSpPr>
          <p:nvPr/>
        </p:nvSpPr>
        <p:spPr bwMode="auto">
          <a:xfrm>
            <a:off x="495300" y="3986212"/>
            <a:ext cx="2514600" cy="2487612"/>
          </a:xfrm>
          <a:prstGeom prst="rect">
            <a:avLst/>
          </a:prstGeom>
          <a:noFill/>
          <a:ln w="19050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Denver Area Office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721 19th Street #426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Denver, CO 80202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(303) 844-2607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Jennifer </a:t>
            </a:r>
            <a:r>
              <a:rPr lang="en-US" sz="12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Vigil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, 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Area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Director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Tamara E. Murray, 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East Coast + CO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Marketing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Servicing Small Businesses in: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CO, IL, IN, IA, KS, MI, MN, MO, MT, NE, NJ, ND, OH, PA, SD, UT, WI, WY, Puerto Rico &amp; Virgin Islands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3"/>
          <p:cNvSpPr txBox="1">
            <a:spLocks noChangeArrowheads="1" noChangeShapeType="1"/>
          </p:cNvSpPr>
          <p:nvPr/>
        </p:nvSpPr>
        <p:spPr bwMode="auto">
          <a:xfrm>
            <a:off x="6324600" y="3979862"/>
            <a:ext cx="2449512" cy="2500314"/>
          </a:xfrm>
          <a:prstGeom prst="rect">
            <a:avLst/>
          </a:prstGeom>
          <a:noFill/>
          <a:ln w="19050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Seattle Area Office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2401 4th Avenue #450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Seattle, WA 98121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(206) 553-0961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Tom C. Ewbank, 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Area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Director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Catharine Powers, 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West Coast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Marketing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Servicing Small Businesses in: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AK, AR, AZ, CA, FL, GA, HI, ID, LA, NV, NM, NC, OK, OR, SC, TX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, WA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&amp; Guam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4"/>
          <p:cNvSpPr txBox="1">
            <a:spLocks noChangeArrowheads="1" noChangeShapeType="1"/>
          </p:cNvSpPr>
          <p:nvPr/>
        </p:nvSpPr>
        <p:spPr bwMode="auto">
          <a:xfrm>
            <a:off x="3384550" y="3979861"/>
            <a:ext cx="2635250" cy="2493963"/>
          </a:xfrm>
          <a:prstGeom prst="rect">
            <a:avLst/>
          </a:prstGeom>
          <a:noFill/>
          <a:ln w="19050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DC Area Office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409 Third Street SW #8600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Washington, DC 20416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(202) 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205-6548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Peter C. Gibbs,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OSG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Deputy Director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Servicing Small Businesses in: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AL, CT, DC, DE, KY, MA, MD, ME, MS, NH, NY, RI, TN, VA, VT &amp; WV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28600" y="2057400"/>
            <a:ext cx="8458200" cy="457200"/>
          </a:xfrm>
        </p:spPr>
        <p:txBody>
          <a:bodyPr/>
          <a:lstStyle/>
          <a:p>
            <a:pPr eaLnBrk="1" hangingPunct="1"/>
            <a:r>
              <a:rPr lang="en-US" sz="2800" u="sng" dirty="0" smtClean="0"/>
              <a:t>Common Definitions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52400" y="2590800"/>
            <a:ext cx="8839200" cy="4114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000" b="1" dirty="0" smtClean="0"/>
              <a:t>	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Principal:</a:t>
            </a:r>
            <a:r>
              <a:rPr lang="en-US" b="1" dirty="0" smtClean="0"/>
              <a:t>  </a:t>
            </a:r>
            <a:r>
              <a:rPr lang="en-US" dirty="0" smtClean="0"/>
              <a:t>small business/contractor or its owner(s).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Surety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en-US" dirty="0" smtClean="0"/>
              <a:t>  corporate entity legally responsible for paying claims after a Principal has defaulted and SBA’s program partner.</a:t>
            </a:r>
          </a:p>
          <a:p>
            <a:pPr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b="1" dirty="0" smtClean="0"/>
              <a:t>	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Bond Producer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en-US" dirty="0" smtClean="0"/>
              <a:t>  representative of the Surety with power of </a:t>
            </a:r>
            <a:r>
              <a:rPr lang="en-US" dirty="0"/>
              <a:t>a</a:t>
            </a:r>
            <a:r>
              <a:rPr lang="en-US" dirty="0" smtClean="0"/>
              <a:t>ttorney to issue bonds. They market and prepare applications to the SBA and Surety.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b="1" dirty="0" smtClean="0"/>
              <a:t>	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Obligee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en-US" dirty="0" smtClean="0"/>
              <a:t>  project owner who contracts with the Principal for the performance of a contract. If the Principal defaults on a project, the Obligee is made whole by the Surety.</a:t>
            </a:r>
          </a:p>
          <a:p>
            <a:pPr eaLnBrk="1" hangingPunct="1">
              <a:buFont typeface="Arial" charset="0"/>
              <a:buNone/>
            </a:pPr>
            <a:endParaRPr lang="en-US" sz="800" dirty="0" smtClean="0"/>
          </a:p>
          <a:p>
            <a:pPr eaLnBrk="1" hangingPunct="1">
              <a:buFont typeface="Arial" charset="0"/>
              <a:buNone/>
            </a:pPr>
            <a:r>
              <a:rPr lang="en-US" sz="1800" b="1" dirty="0" smtClean="0"/>
              <a:t>	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685800"/>
          </a:xfrm>
        </p:spPr>
        <p:txBody>
          <a:bodyPr/>
          <a:lstStyle/>
          <a:p>
            <a:r>
              <a:rPr lang="en-US" sz="2800" u="sng" dirty="0" smtClean="0"/>
              <a:t>What is a Surety Bond?</a:t>
            </a:r>
            <a:endParaRPr lang="en-US" sz="2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905000"/>
            <a:ext cx="7239000" cy="4648200"/>
          </a:xfrm>
        </p:spPr>
        <p:txBody>
          <a:bodyPr/>
          <a:lstStyle/>
          <a:p>
            <a:pPr lvl="2">
              <a:lnSpc>
                <a:spcPct val="90000"/>
              </a:lnSpc>
            </a:pP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Agreement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between:</a:t>
            </a:r>
          </a:p>
          <a:p>
            <a:pPr lvl="3">
              <a:lnSpc>
                <a:spcPct val="90000"/>
              </a:lnSpc>
              <a:buFont typeface="Wingdings" pitchFamily="2" charset="2"/>
              <a:buChar char="ü"/>
            </a:pPr>
            <a:r>
              <a:rPr lang="en-US" dirty="0" smtClean="0"/>
              <a:t> Business/Principal				</a:t>
            </a:r>
          </a:p>
          <a:p>
            <a:pPr lvl="3">
              <a:lnSpc>
                <a:spcPct val="90000"/>
              </a:lnSpc>
              <a:buFont typeface="Wingdings" pitchFamily="2" charset="2"/>
              <a:buChar char="ü"/>
            </a:pPr>
            <a:r>
              <a:rPr lang="en-US" dirty="0" smtClean="0"/>
              <a:t> Surety Company</a:t>
            </a:r>
          </a:p>
          <a:p>
            <a:pPr lvl="3">
              <a:lnSpc>
                <a:spcPct val="90000"/>
              </a:lnSpc>
              <a:buFont typeface="Wingdings" pitchFamily="2" charset="2"/>
              <a:buChar char="ü"/>
            </a:pPr>
            <a:r>
              <a:rPr lang="en-US" dirty="0" smtClean="0"/>
              <a:t> Obligee/Project Owner</a:t>
            </a:r>
          </a:p>
          <a:p>
            <a:pPr lvl="2">
              <a:lnSpc>
                <a:spcPct val="90000"/>
              </a:lnSpc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The types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of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contract surety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bonds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are:</a:t>
            </a:r>
          </a:p>
          <a:p>
            <a:pPr lvl="3">
              <a:lnSpc>
                <a:spcPct val="90000"/>
              </a:lnSpc>
              <a:buFont typeface="Wingdings" pitchFamily="2" charset="2"/>
              <a:buChar char="ü"/>
            </a:pPr>
            <a:r>
              <a:rPr lang="en-US" dirty="0" smtClean="0"/>
              <a:t>Bid Bond</a:t>
            </a:r>
          </a:p>
          <a:p>
            <a:pPr lvl="3">
              <a:lnSpc>
                <a:spcPct val="90000"/>
              </a:lnSpc>
              <a:buFont typeface="Wingdings" pitchFamily="2" charset="2"/>
              <a:buChar char="ü"/>
            </a:pPr>
            <a:r>
              <a:rPr lang="en-US" dirty="0" smtClean="0"/>
              <a:t>Performance Bond</a:t>
            </a:r>
          </a:p>
          <a:p>
            <a:pPr lvl="3">
              <a:lnSpc>
                <a:spcPct val="90000"/>
              </a:lnSpc>
              <a:buFont typeface="Wingdings" pitchFamily="2" charset="2"/>
              <a:buChar char="ü"/>
            </a:pPr>
            <a:r>
              <a:rPr lang="en-US" dirty="0" smtClean="0"/>
              <a:t>Payment Bond</a:t>
            </a:r>
          </a:p>
          <a:p>
            <a:pPr lvl="3">
              <a:lnSpc>
                <a:spcPct val="90000"/>
              </a:lnSpc>
              <a:buFont typeface="Wingdings" pitchFamily="2" charset="2"/>
              <a:buChar char="ü"/>
            </a:pPr>
            <a:r>
              <a:rPr lang="en-US" dirty="0" smtClean="0"/>
              <a:t>Maintenance Bond</a:t>
            </a:r>
          </a:p>
          <a:p>
            <a:pPr marL="1828800" lvl="4" indent="0">
              <a:lnSpc>
                <a:spcPct val="90000"/>
              </a:lnSpc>
              <a:buNone/>
            </a:pP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>
              <a:lnSpc>
                <a:spcPct val="90000"/>
              </a:lnSpc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Use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bonds instead of an ILOC or cashier’s check.  Bonds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conserve working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capital and give broader protections to the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Principal and Obligee.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US" dirty="0"/>
          </a:p>
          <a:p>
            <a:endParaRPr lang="en-US" dirty="0"/>
          </a:p>
        </p:txBody>
      </p:sp>
      <p:pic>
        <p:nvPicPr>
          <p:cNvPr id="19458" name="Picture 2" descr="C:\Documents and Settings\temurray\Local Settings\Temporary Internet Files\Content.IE5\KQTXO01I\MC90029084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19400"/>
            <a:ext cx="2057400" cy="257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42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685800"/>
          </a:xfrm>
        </p:spPr>
        <p:txBody>
          <a:bodyPr/>
          <a:lstStyle/>
          <a:p>
            <a:pPr eaLnBrk="1" hangingPunct="1"/>
            <a:r>
              <a:rPr lang="en-US" sz="2800" u="sng" dirty="0" smtClean="0"/>
              <a:t>Contract Bonds Defined</a:t>
            </a:r>
            <a:endParaRPr lang="en-US" sz="1600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720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b="1" dirty="0" smtClean="0"/>
          </a:p>
          <a:p>
            <a:pPr eaLnBrk="1" hangingPunct="1">
              <a:buFont typeface="Arial" charset="0"/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Bid Bond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dirty="0" smtClean="0"/>
              <a:t>guarantees that if the Principal is awarded a contract, the required performance and payment bonds will be provided</a:t>
            </a:r>
          </a:p>
          <a:p>
            <a:pPr eaLnBrk="1" hangingPunct="1">
              <a:buFont typeface="Arial" charset="0"/>
              <a:buNone/>
            </a:pP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Performance Bond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dirty="0" smtClean="0"/>
              <a:t>guarantees the contract will be successfully completed in accordance with contract terms and conditions</a:t>
            </a:r>
          </a:p>
          <a:p>
            <a:pPr eaLnBrk="1" hangingPunct="1">
              <a:buFont typeface="Arial" charset="0"/>
              <a:buNone/>
            </a:pP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Payment Bond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dirty="0" smtClean="0"/>
              <a:t>guarantees that certain subcontractors and labor and material suppliers will be paid for their work</a:t>
            </a:r>
          </a:p>
          <a:p>
            <a:pPr>
              <a:buNone/>
            </a:pP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Maintenance Bond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/>
              <a:t>guarantees that any defects in workmanship or materials will be remedied within a specified time period, usually one to two years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762000"/>
          </a:xfrm>
        </p:spPr>
        <p:txBody>
          <a:bodyPr/>
          <a:lstStyle/>
          <a:p>
            <a:pPr eaLnBrk="1" hangingPunct="1"/>
            <a:r>
              <a:rPr lang="en-US" sz="2800" u="sng" dirty="0" smtClean="0"/>
              <a:t>Why Surety Bonds are Required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4114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Surety bonds are required on many projects to ensure that the contracts are properly completed, protecting the Obligee, subcontractors, labor and material suppliers.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	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Federal Government</a:t>
            </a:r>
            <a:r>
              <a:rPr lang="en-US" dirty="0" smtClean="0"/>
              <a:t>: all Federal construction contracts greater than $150,000 require surety bonds under provisions of the Miller Act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	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State, County &amp; Local Government</a:t>
            </a:r>
            <a:r>
              <a:rPr lang="en-US" dirty="0" smtClean="0"/>
              <a:t>: most other governmental entities have adopted similar provisions referred to as “Little Miller Acts”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	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Private Sector</a:t>
            </a:r>
            <a:r>
              <a:rPr lang="en-US" dirty="0" smtClean="0"/>
              <a:t>: many private sector Obligees also require surety bonds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978" y="1905000"/>
            <a:ext cx="8229600" cy="914400"/>
          </a:xfrm>
        </p:spPr>
        <p:txBody>
          <a:bodyPr/>
          <a:lstStyle/>
          <a:p>
            <a:r>
              <a:rPr lang="en-US" sz="2800" u="sng" dirty="0" smtClean="0"/>
              <a:t>Pre-Qualification</a:t>
            </a:r>
            <a:endParaRPr lang="en-US" sz="2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72000"/>
          </a:xfrm>
        </p:spPr>
        <p:txBody>
          <a:bodyPr/>
          <a:lstStyle/>
          <a:p>
            <a:pPr marL="609600" indent="-609600"/>
            <a:endParaRPr lang="en-US" dirty="0" smtClean="0"/>
          </a:p>
          <a:p>
            <a:pPr marL="609600" indent="-609600"/>
            <a:endParaRPr lang="en-US" dirty="0" smtClean="0"/>
          </a:p>
          <a:p>
            <a:pPr marL="609600" indent="-609600"/>
            <a:r>
              <a:rPr lang="en-US" dirty="0" smtClean="0"/>
              <a:t>Pre-qualifying </a:t>
            </a:r>
            <a:r>
              <a:rPr lang="en-US" dirty="0"/>
              <a:t>means knowing what your allowable bond credit levels will </a:t>
            </a:r>
            <a:r>
              <a:rPr lang="en-US" dirty="0" smtClean="0"/>
              <a:t>be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in advance </a:t>
            </a:r>
            <a:r>
              <a:rPr lang="en-US" dirty="0"/>
              <a:t>of bidding to assure bonds will be </a:t>
            </a:r>
            <a:r>
              <a:rPr lang="en-US" dirty="0" smtClean="0"/>
              <a:t>available  </a:t>
            </a:r>
            <a:endParaRPr lang="en-US" dirty="0"/>
          </a:p>
          <a:p>
            <a:pPr marL="609600" indent="-609600"/>
            <a:endParaRPr lang="en-US" dirty="0"/>
          </a:p>
          <a:p>
            <a:pPr marL="609600" indent="-609600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eed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to know</a:t>
            </a:r>
            <a:r>
              <a:rPr lang="en-US" dirty="0"/>
              <a:t>: </a:t>
            </a:r>
          </a:p>
          <a:p>
            <a:pPr marL="990600" lvl="1" indent="-533400">
              <a:buFont typeface="Wingdings" pitchFamily="2" charset="2"/>
              <a:buChar char="ü"/>
            </a:pPr>
            <a:r>
              <a:rPr lang="en-US" dirty="0" smtClean="0"/>
              <a:t>Single Contract Limit (</a:t>
            </a:r>
            <a:r>
              <a:rPr lang="en-US" dirty="0"/>
              <a:t>e</a:t>
            </a:r>
            <a:r>
              <a:rPr lang="en-US" dirty="0" smtClean="0"/>
              <a:t>.g., $300,000</a:t>
            </a:r>
            <a:r>
              <a:rPr lang="en-US" dirty="0"/>
              <a:t>)</a:t>
            </a:r>
          </a:p>
          <a:p>
            <a:pPr marL="990600" lvl="1" indent="-533400">
              <a:buFont typeface="Wingdings" pitchFamily="2" charset="2"/>
              <a:buChar char="ü"/>
            </a:pPr>
            <a:r>
              <a:rPr lang="en-US" dirty="0" smtClean="0"/>
              <a:t>Total Aggregate Work </a:t>
            </a:r>
            <a:r>
              <a:rPr lang="en-US" dirty="0"/>
              <a:t>Program </a:t>
            </a:r>
            <a:r>
              <a:rPr lang="en-US" dirty="0" smtClean="0"/>
              <a:t>(e.g., $2,000,000</a:t>
            </a:r>
            <a:r>
              <a:rPr lang="en-US" dirty="0"/>
              <a:t>)</a:t>
            </a:r>
          </a:p>
          <a:p>
            <a:pPr marL="990600" lvl="1" indent="-533400">
              <a:buFont typeface="Wingdings" pitchFamily="2" charset="2"/>
              <a:buChar char="ü"/>
            </a:pPr>
            <a:r>
              <a:rPr lang="en-US" dirty="0"/>
              <a:t>Number of </a:t>
            </a:r>
            <a:r>
              <a:rPr lang="en-US" dirty="0" smtClean="0"/>
              <a:t>Bonded Contracts Allowed </a:t>
            </a:r>
            <a:r>
              <a:rPr lang="en-US" dirty="0"/>
              <a:t>at </a:t>
            </a:r>
            <a:r>
              <a:rPr lang="en-US" dirty="0" smtClean="0"/>
              <a:t>One Time (e.g., 6)</a:t>
            </a:r>
            <a:endParaRPr lang="en-US" dirty="0"/>
          </a:p>
          <a:p>
            <a:pPr marL="990600" lvl="1" indent="-533400">
              <a:buFont typeface="Wingdings" pitchFamily="2" charset="2"/>
              <a:buChar char="ü"/>
            </a:pPr>
            <a:r>
              <a:rPr lang="en-US" dirty="0"/>
              <a:t>Allowed </a:t>
            </a:r>
            <a:r>
              <a:rPr lang="en-US" dirty="0" smtClean="0"/>
              <a:t>Type </a:t>
            </a:r>
            <a:r>
              <a:rPr lang="en-US" dirty="0"/>
              <a:t>of </a:t>
            </a:r>
            <a:r>
              <a:rPr lang="en-US" dirty="0" smtClean="0"/>
              <a:t>Work</a:t>
            </a:r>
          </a:p>
          <a:p>
            <a:pPr marL="990600" lvl="1" indent="-533400">
              <a:buFont typeface="Wingdings" pitchFamily="2" charset="2"/>
              <a:buChar char="ü"/>
            </a:pPr>
            <a:r>
              <a:rPr lang="en-US" dirty="0" smtClean="0"/>
              <a:t>Allowed Geographical Area</a:t>
            </a:r>
            <a:endParaRPr lang="en-US" dirty="0"/>
          </a:p>
          <a:p>
            <a:endParaRPr lang="en-US" dirty="0"/>
          </a:p>
        </p:txBody>
      </p:sp>
      <p:pic>
        <p:nvPicPr>
          <p:cNvPr id="20482" name="Picture 2" descr="C:\Documents and Settings\temurray\Local Settings\Temporary Internet Files\Content.IE5\GYI6QH1R\MC9000787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505200"/>
            <a:ext cx="1600201" cy="220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53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762000"/>
          </a:xfrm>
        </p:spPr>
        <p:txBody>
          <a:bodyPr/>
          <a:lstStyle/>
          <a:p>
            <a:r>
              <a:rPr lang="en-US" sz="2800" u="sng" dirty="0" smtClean="0"/>
              <a:t>Pre-Qualification - </a:t>
            </a:r>
            <a:r>
              <a:rPr lang="en-US" sz="1600" dirty="0" smtClean="0"/>
              <a:t>continued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4114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Becoming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bondable is similar to the process of obtaining bank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credit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Ask your </a:t>
            </a:r>
            <a:r>
              <a:rPr lang="en-US" dirty="0" smtClean="0"/>
              <a:t>bond producer </a:t>
            </a:r>
            <a:r>
              <a:rPr lang="en-US" dirty="0"/>
              <a:t>to help you get </a:t>
            </a:r>
            <a:r>
              <a:rPr lang="en-US" dirty="0" smtClean="0"/>
              <a:t>pre-qualified</a:t>
            </a: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Allow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plenty of lead time 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Setting up bonding may take </a:t>
            </a:r>
            <a:r>
              <a:rPr lang="en-US" dirty="0" smtClean="0"/>
              <a:t>several weeks</a:t>
            </a: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2" descr="C:\Documents and Settings\TCEWBANK\Local Settings\Temporary Internet Files\Content.IE5\839LPDHW\MP90043851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72000"/>
            <a:ext cx="1828799" cy="137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72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52600"/>
            <a:ext cx="8229600" cy="762000"/>
          </a:xfrm>
        </p:spPr>
        <p:txBody>
          <a:bodyPr/>
          <a:lstStyle/>
          <a:p>
            <a:r>
              <a:rPr lang="en-US" sz="2800" u="sng" dirty="0" smtClean="0"/>
              <a:t>Surety’s Underwriting Focus</a:t>
            </a:r>
            <a:endParaRPr lang="en-US" sz="2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495800"/>
          </a:xfrm>
        </p:spPr>
        <p:txBody>
          <a:bodyPr/>
          <a:lstStyle/>
          <a:p>
            <a:endParaRPr lang="en-US" dirty="0" smtClean="0"/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Technical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&amp; Managerial Ability </a:t>
            </a:r>
          </a:p>
          <a:p>
            <a:r>
              <a:rPr lang="en-US" dirty="0"/>
              <a:t>Track Record  –  </a:t>
            </a:r>
            <a:r>
              <a:rPr lang="en-US" dirty="0" smtClean="0"/>
              <a:t>past </a:t>
            </a:r>
            <a:r>
              <a:rPr lang="en-US" dirty="0"/>
              <a:t>experience demonstrates </a:t>
            </a:r>
            <a:r>
              <a:rPr lang="en-US" dirty="0" smtClean="0"/>
              <a:t>ability </a:t>
            </a:r>
            <a:r>
              <a:rPr lang="en-US" dirty="0"/>
              <a:t>to perform future </a:t>
            </a:r>
            <a:r>
              <a:rPr lang="en-US" dirty="0" smtClean="0"/>
              <a:t>projects</a:t>
            </a:r>
            <a:endParaRPr lang="en-US" dirty="0"/>
          </a:p>
          <a:p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Financial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Resources </a:t>
            </a:r>
            <a:r>
              <a:rPr lang="en-US" dirty="0"/>
              <a:t>(working capital, net worth, etc.)</a:t>
            </a:r>
          </a:p>
          <a:p>
            <a:r>
              <a:rPr lang="en-US" dirty="0" smtClean="0"/>
              <a:t>Financial </a:t>
            </a:r>
            <a:r>
              <a:rPr lang="en-US" dirty="0"/>
              <a:t>Statements </a:t>
            </a:r>
            <a:r>
              <a:rPr lang="en-US" dirty="0" smtClean="0"/>
              <a:t>(quality statements based on job size)</a:t>
            </a:r>
            <a:endParaRPr lang="en-US" dirty="0"/>
          </a:p>
          <a:p>
            <a:r>
              <a:rPr lang="en-US" dirty="0" smtClean="0"/>
              <a:t>Profitability</a:t>
            </a:r>
            <a:endParaRPr lang="en-US" dirty="0"/>
          </a:p>
          <a:p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Credit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Resources </a:t>
            </a:r>
            <a:r>
              <a:rPr lang="en-US" dirty="0" smtClean="0"/>
              <a:t>(banks &amp; suppliers)</a:t>
            </a:r>
            <a:endParaRPr lang="en-US" dirty="0"/>
          </a:p>
          <a:p>
            <a:r>
              <a:rPr lang="en-US" dirty="0"/>
              <a:t>Credit History </a:t>
            </a:r>
            <a:r>
              <a:rPr lang="en-US" dirty="0" smtClean="0"/>
              <a:t>(business </a:t>
            </a:r>
            <a:r>
              <a:rPr lang="en-US" dirty="0"/>
              <a:t>and </a:t>
            </a:r>
            <a:r>
              <a:rPr lang="en-US" dirty="0" smtClean="0"/>
              <a:t>owners) 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2" descr="C:\Documents and Settings\TCEWBANK\Local Settings\Temporary Internet Files\Content.IE5\4OQUYXVS\MP90044316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800600"/>
            <a:ext cx="2438400" cy="183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05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E187FAF283F84896AF0438BCD1B3F5" ma:contentTypeVersion="0" ma:contentTypeDescription="Create a new document." ma:contentTypeScope="" ma:versionID="12962490a92cb03fe3515174633546e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5ABD5B2F-6B0A-4A89-B7DB-EB028DDE81E0}">
  <ds:schemaRefs>
    <ds:schemaRef ds:uri="http://schemas.microsoft.com/office/2006/documentManagement/types"/>
    <ds:schemaRef ds:uri="http://purl.org/dc/dcmitype/"/>
    <ds:schemaRef ds:uri="http://purl.org/dc/terms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B6E7501-5D41-4861-B7AC-6FAC28DA00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6B0FED-C271-4AA2-8086-833CD8EBB7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25538</TotalTime>
  <Words>1105</Words>
  <Application>Microsoft Office PowerPoint</Application>
  <PresentationFormat>On-screen Show (4:3)</PresentationFormat>
  <Paragraphs>316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Theme1</vt:lpstr>
      <vt:lpstr>PowerPoint Presentation</vt:lpstr>
      <vt:lpstr>The Basics – What to Look For </vt:lpstr>
      <vt:lpstr>Common Definitions</vt:lpstr>
      <vt:lpstr>What is a Surety Bond?</vt:lpstr>
      <vt:lpstr>Contract Bonds Defined</vt:lpstr>
      <vt:lpstr>Why Surety Bonds are Required</vt:lpstr>
      <vt:lpstr>Pre-Qualification</vt:lpstr>
      <vt:lpstr>Pre-Qualification - continued</vt:lpstr>
      <vt:lpstr>Surety’s Underwriting Focus</vt:lpstr>
      <vt:lpstr>What is Working Capital?</vt:lpstr>
      <vt:lpstr>Bank Support</vt:lpstr>
      <vt:lpstr>SBA Loans</vt:lpstr>
      <vt:lpstr>Maximize Your Surety Credit</vt:lpstr>
      <vt:lpstr>Benefits of Obtaining Surety Credit</vt:lpstr>
      <vt:lpstr>SBA Surety Bond Guarantee Program</vt:lpstr>
      <vt:lpstr>PowerPoint Presentation</vt:lpstr>
      <vt:lpstr>SBA Surety Bond Guarantees</vt:lpstr>
      <vt:lpstr>Business Size Eligibility </vt:lpstr>
      <vt:lpstr>Contract and Bond Eligibility</vt:lpstr>
      <vt:lpstr>Bond Application Package</vt:lpstr>
      <vt:lpstr>QuickApp for Jobs Up to $250,000</vt:lpstr>
      <vt:lpstr>Fees for SBA Bond Guarantees </vt:lpstr>
      <vt:lpstr>Costs of Bonding Example</vt:lpstr>
      <vt:lpstr>Pay.Gov Electronic Fee Payments</vt:lpstr>
      <vt:lpstr>Application Process </vt:lpstr>
      <vt:lpstr>Locating an SBA Approved Bond Producer </vt:lpstr>
      <vt:lpstr>SBG Program Primary Contacts</vt:lpstr>
    </vt:vector>
  </TitlesOfParts>
  <Company>Small Business Administration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tcewbank</dc:creator>
  <cp:lastModifiedBy>Martha Perkins</cp:lastModifiedBy>
  <cp:revision>1352</cp:revision>
  <cp:lastPrinted>2014-08-18T19:38:59Z</cp:lastPrinted>
  <dcterms:created xsi:type="dcterms:W3CDTF">2010-05-10T21:22:48Z</dcterms:created>
  <dcterms:modified xsi:type="dcterms:W3CDTF">2014-08-19T14:03:40Z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0x01010093E187FAF283F84896AF0438BCD1B3F5</vt:lpwstr>
  </property>
</Properties>
</file>